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7824C02F-2E18-4A0D-B89E-38D4F903100A}"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7420B-AE75-4CFE-88CE-3C90EBAE7C48}"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2703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24C02F-2E18-4A0D-B89E-38D4F903100A}"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7420B-AE75-4CFE-88CE-3C90EBAE7C48}" type="slidenum">
              <a:rPr lang="en-US" smtClean="0"/>
              <a:t>‹#›</a:t>
            </a:fld>
            <a:endParaRPr lang="en-US"/>
          </a:p>
        </p:txBody>
      </p:sp>
    </p:spTree>
    <p:extLst>
      <p:ext uri="{BB962C8B-B14F-4D97-AF65-F5344CB8AC3E}">
        <p14:creationId xmlns:p14="http://schemas.microsoft.com/office/powerpoint/2010/main" val="923806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24C02F-2E18-4A0D-B89E-38D4F903100A}"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7420B-AE75-4CFE-88CE-3C90EBAE7C48}"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9769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24C02F-2E18-4A0D-B89E-38D4F903100A}"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7420B-AE75-4CFE-88CE-3C90EBAE7C48}" type="slidenum">
              <a:rPr lang="en-US" smtClean="0"/>
              <a:t>‹#›</a:t>
            </a:fld>
            <a:endParaRPr lang="en-US"/>
          </a:p>
        </p:txBody>
      </p:sp>
    </p:spTree>
    <p:extLst>
      <p:ext uri="{BB962C8B-B14F-4D97-AF65-F5344CB8AC3E}">
        <p14:creationId xmlns:p14="http://schemas.microsoft.com/office/powerpoint/2010/main" val="381144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24C02F-2E18-4A0D-B89E-38D4F903100A}"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7420B-AE75-4CFE-88CE-3C90EBAE7C48}"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5309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824C02F-2E18-4A0D-B89E-38D4F903100A}"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67420B-AE75-4CFE-88CE-3C90EBAE7C48}" type="slidenum">
              <a:rPr lang="en-US" smtClean="0"/>
              <a:t>‹#›</a:t>
            </a:fld>
            <a:endParaRPr lang="en-US"/>
          </a:p>
        </p:txBody>
      </p:sp>
    </p:spTree>
    <p:extLst>
      <p:ext uri="{BB962C8B-B14F-4D97-AF65-F5344CB8AC3E}">
        <p14:creationId xmlns:p14="http://schemas.microsoft.com/office/powerpoint/2010/main" val="1979702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824C02F-2E18-4A0D-B89E-38D4F903100A}" type="datetimeFigureOut">
              <a:rPr lang="en-US" smtClean="0"/>
              <a:t>1/27/2023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67420B-AE75-4CFE-88CE-3C90EBAE7C48}" type="slidenum">
              <a:rPr lang="en-US" smtClean="0"/>
              <a:t>‹#›</a:t>
            </a:fld>
            <a:endParaRPr lang="en-US"/>
          </a:p>
        </p:txBody>
      </p:sp>
    </p:spTree>
    <p:extLst>
      <p:ext uri="{BB962C8B-B14F-4D97-AF65-F5344CB8AC3E}">
        <p14:creationId xmlns:p14="http://schemas.microsoft.com/office/powerpoint/2010/main" val="2936933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824C02F-2E18-4A0D-B89E-38D4F903100A}" type="datetimeFigureOut">
              <a:rPr lang="en-US" smtClean="0"/>
              <a:t>1/27/2023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67420B-AE75-4CFE-88CE-3C90EBAE7C48}" type="slidenum">
              <a:rPr lang="en-US" smtClean="0"/>
              <a:t>‹#›</a:t>
            </a:fld>
            <a:endParaRPr lang="en-US"/>
          </a:p>
        </p:txBody>
      </p:sp>
    </p:spTree>
    <p:extLst>
      <p:ext uri="{BB962C8B-B14F-4D97-AF65-F5344CB8AC3E}">
        <p14:creationId xmlns:p14="http://schemas.microsoft.com/office/powerpoint/2010/main" val="3790642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24C02F-2E18-4A0D-B89E-38D4F903100A}" type="datetimeFigureOut">
              <a:rPr lang="en-US" smtClean="0"/>
              <a:t>1/27/2023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67420B-AE75-4CFE-88CE-3C90EBAE7C48}" type="slidenum">
              <a:rPr lang="en-US" smtClean="0"/>
              <a:t>‹#›</a:t>
            </a:fld>
            <a:endParaRPr lang="en-US"/>
          </a:p>
        </p:txBody>
      </p:sp>
    </p:spTree>
    <p:extLst>
      <p:ext uri="{BB962C8B-B14F-4D97-AF65-F5344CB8AC3E}">
        <p14:creationId xmlns:p14="http://schemas.microsoft.com/office/powerpoint/2010/main" val="3715986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24C02F-2E18-4A0D-B89E-38D4F903100A}"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67420B-AE75-4CFE-88CE-3C90EBAE7C48}" type="slidenum">
              <a:rPr lang="en-US" smtClean="0"/>
              <a:t>‹#›</a:t>
            </a:fld>
            <a:endParaRPr lang="en-US"/>
          </a:p>
        </p:txBody>
      </p:sp>
    </p:spTree>
    <p:extLst>
      <p:ext uri="{BB962C8B-B14F-4D97-AF65-F5344CB8AC3E}">
        <p14:creationId xmlns:p14="http://schemas.microsoft.com/office/powerpoint/2010/main" val="3231588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824C02F-2E18-4A0D-B89E-38D4F903100A}"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67420B-AE75-4CFE-88CE-3C90EBAE7C48}"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0778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824C02F-2E18-4A0D-B89E-38D4F903100A}" type="datetimeFigureOut">
              <a:rPr lang="en-US" smtClean="0"/>
              <a:t>1/27/2023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867420B-AE75-4CFE-88CE-3C90EBAE7C48}"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1240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238D0-C4BE-2424-E590-A40071B743EB}"/>
              </a:ext>
            </a:extLst>
          </p:cNvPr>
          <p:cNvSpPr>
            <a:spLocks noGrp="1"/>
          </p:cNvSpPr>
          <p:nvPr>
            <p:ph type="ctrTitle"/>
          </p:nvPr>
        </p:nvSpPr>
        <p:spPr/>
        <p:txBody>
          <a:bodyPr/>
          <a:lstStyle/>
          <a:p>
            <a:r>
              <a:rPr lang="en-US" b="1" dirty="0"/>
              <a:t>Capital Market </a:t>
            </a:r>
            <a:endParaRPr lang="en-US" dirty="0"/>
          </a:p>
        </p:txBody>
      </p:sp>
    </p:spTree>
    <p:extLst>
      <p:ext uri="{BB962C8B-B14F-4D97-AF65-F5344CB8AC3E}">
        <p14:creationId xmlns:p14="http://schemas.microsoft.com/office/powerpoint/2010/main" val="1756131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440FA2-72AD-91C2-DC28-3CC9579B5279}"/>
              </a:ext>
            </a:extLst>
          </p:cNvPr>
          <p:cNvSpPr>
            <a:spLocks noGrp="1"/>
          </p:cNvSpPr>
          <p:nvPr>
            <p:ph idx="1"/>
          </p:nvPr>
        </p:nvSpPr>
        <p:spPr/>
        <p:txBody>
          <a:bodyPr>
            <a:normAutofit/>
          </a:bodyPr>
          <a:lstStyle/>
          <a:p>
            <a:pPr algn="just"/>
            <a:r>
              <a:rPr lang="en-US" b="1" dirty="0"/>
              <a:t>Financial guarantee market - </a:t>
            </a:r>
            <a:r>
              <a:rPr lang="en-US" dirty="0"/>
              <a:t>This market consists of the institutions which provide financial guarantee to individuals and corporate customers. The term ‘guarantee’ refers to a contract whereby one person promises another person to discharge the liability of a third person in case of his default. There are different types of guarantees prominent among them are Performance guarantee and Financial guarantee. The financial guarantee is related to deferred payments for imports and exports, loans raised overseas, loans advanced by bank and other financial institutions, etc. These guarantees are provided mainly by commercial banks, development banks, specialized guarantee institutions like Export Credit Guarantee Corporation, Deposit Insurance and Credit Guarantee Corporation, etc.</a:t>
            </a:r>
          </a:p>
        </p:txBody>
      </p:sp>
    </p:spTree>
    <p:extLst>
      <p:ext uri="{BB962C8B-B14F-4D97-AF65-F5344CB8AC3E}">
        <p14:creationId xmlns:p14="http://schemas.microsoft.com/office/powerpoint/2010/main" val="1376131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E60C9-4ECC-8196-B03E-B3E65F9B8D44}"/>
              </a:ext>
            </a:extLst>
          </p:cNvPr>
          <p:cNvSpPr>
            <a:spLocks noGrp="1"/>
          </p:cNvSpPr>
          <p:nvPr>
            <p:ph type="title"/>
          </p:nvPr>
        </p:nvSpPr>
        <p:spPr/>
        <p:txBody>
          <a:bodyPr>
            <a:normAutofit/>
          </a:bodyPr>
          <a:lstStyle/>
          <a:p>
            <a:r>
              <a:rPr lang="en-US" dirty="0"/>
              <a:t>Major Participants of Capital Market</a:t>
            </a:r>
          </a:p>
        </p:txBody>
      </p:sp>
      <p:sp>
        <p:nvSpPr>
          <p:cNvPr id="3" name="Content Placeholder 2">
            <a:extLst>
              <a:ext uri="{FF2B5EF4-FFF2-40B4-BE49-F238E27FC236}">
                <a16:creationId xmlns:a16="http://schemas.microsoft.com/office/drawing/2014/main" id="{717EDBD0-B13A-9F2A-AF38-FC1241E30584}"/>
              </a:ext>
            </a:extLst>
          </p:cNvPr>
          <p:cNvSpPr>
            <a:spLocks noGrp="1"/>
          </p:cNvSpPr>
          <p:nvPr>
            <p:ph idx="1"/>
          </p:nvPr>
        </p:nvSpPr>
        <p:spPr/>
        <p:txBody>
          <a:bodyPr>
            <a:normAutofit/>
          </a:bodyPr>
          <a:lstStyle/>
          <a:p>
            <a:r>
              <a:rPr lang="en-US" dirty="0"/>
              <a:t>Following are the important participants of capital market. </a:t>
            </a:r>
          </a:p>
          <a:p>
            <a:r>
              <a:rPr lang="en-US" dirty="0"/>
              <a:t>1. Development Financial Institutions like IFCI, ICICI, IDBI, UTI, etc., </a:t>
            </a:r>
          </a:p>
          <a:p>
            <a:r>
              <a:rPr lang="en-US" dirty="0"/>
              <a:t>2. Insurance Companies like LIC, GIC, etc., </a:t>
            </a:r>
          </a:p>
          <a:p>
            <a:r>
              <a:rPr lang="en-US" dirty="0"/>
              <a:t>3. Commercial Banks like SBI, SBM, Canara Bank, Syndicate Bank, etc., </a:t>
            </a:r>
          </a:p>
          <a:p>
            <a:r>
              <a:rPr lang="en-US" dirty="0"/>
              <a:t>4. Provident Funds like SPF, RPF, PPF, etc., </a:t>
            </a:r>
          </a:p>
          <a:p>
            <a:r>
              <a:rPr lang="en-US" dirty="0"/>
              <a:t>5. Others like Merchant Bankers, Leasing Companies, Venture Capital Companies, </a:t>
            </a:r>
            <a:r>
              <a:rPr lang="en-US" dirty="0" err="1"/>
              <a:t>etc</a:t>
            </a:r>
            <a:endParaRPr lang="en-US" dirty="0"/>
          </a:p>
        </p:txBody>
      </p:sp>
    </p:spTree>
    <p:extLst>
      <p:ext uri="{BB962C8B-B14F-4D97-AF65-F5344CB8AC3E}">
        <p14:creationId xmlns:p14="http://schemas.microsoft.com/office/powerpoint/2010/main" val="406055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19F6A-B427-73B9-D415-D20BEC448645}"/>
              </a:ext>
            </a:extLst>
          </p:cNvPr>
          <p:cNvSpPr>
            <a:spLocks noGrp="1"/>
          </p:cNvSpPr>
          <p:nvPr>
            <p:ph type="title"/>
          </p:nvPr>
        </p:nvSpPr>
        <p:spPr/>
        <p:txBody>
          <a:bodyPr/>
          <a:lstStyle/>
          <a:p>
            <a:r>
              <a:rPr lang="en-US" b="1" dirty="0"/>
              <a:t>Capital Market </a:t>
            </a:r>
          </a:p>
        </p:txBody>
      </p:sp>
      <p:sp>
        <p:nvSpPr>
          <p:cNvPr id="3" name="Content Placeholder 2">
            <a:extLst>
              <a:ext uri="{FF2B5EF4-FFF2-40B4-BE49-F238E27FC236}">
                <a16:creationId xmlns:a16="http://schemas.microsoft.com/office/drawing/2014/main" id="{7884D938-695E-E650-4FEA-4BD171147153}"/>
              </a:ext>
            </a:extLst>
          </p:cNvPr>
          <p:cNvSpPr>
            <a:spLocks noGrp="1"/>
          </p:cNvSpPr>
          <p:nvPr>
            <p:ph idx="1"/>
          </p:nvPr>
        </p:nvSpPr>
        <p:spPr/>
        <p:txBody>
          <a:bodyPr/>
          <a:lstStyle/>
          <a:p>
            <a:pPr marL="0" indent="0" algn="just">
              <a:buNone/>
            </a:pPr>
            <a:r>
              <a:rPr lang="en-US" dirty="0"/>
              <a:t>Capital Market refers to the market for long term finance. Financial assets which have a long or indefinite maturity period like Shares, Debentures, Bonds, etc., are dealt in this market. It includes all the facilities and the institutional arrangements for borrowing long-term funds by private sector industries and the government for the purpose of manufacturing and development activities. </a:t>
            </a:r>
          </a:p>
        </p:txBody>
      </p:sp>
    </p:spTree>
    <p:extLst>
      <p:ext uri="{BB962C8B-B14F-4D97-AF65-F5344CB8AC3E}">
        <p14:creationId xmlns:p14="http://schemas.microsoft.com/office/powerpoint/2010/main" val="2450313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BE427-97B4-E947-C326-516BE6909E76}"/>
              </a:ext>
            </a:extLst>
          </p:cNvPr>
          <p:cNvSpPr>
            <a:spLocks noGrp="1"/>
          </p:cNvSpPr>
          <p:nvPr>
            <p:ph type="title"/>
          </p:nvPr>
        </p:nvSpPr>
        <p:spPr/>
        <p:txBody>
          <a:bodyPr/>
          <a:lstStyle/>
          <a:p>
            <a:r>
              <a:rPr lang="en-US" b="1" dirty="0"/>
              <a:t>Functions of Capital Market </a:t>
            </a:r>
          </a:p>
        </p:txBody>
      </p:sp>
      <p:sp>
        <p:nvSpPr>
          <p:cNvPr id="3" name="Content Placeholder 2">
            <a:extLst>
              <a:ext uri="{FF2B5EF4-FFF2-40B4-BE49-F238E27FC236}">
                <a16:creationId xmlns:a16="http://schemas.microsoft.com/office/drawing/2014/main" id="{A05C00E5-D48F-FECA-E127-3E4F757742C5}"/>
              </a:ext>
            </a:extLst>
          </p:cNvPr>
          <p:cNvSpPr>
            <a:spLocks noGrp="1"/>
          </p:cNvSpPr>
          <p:nvPr>
            <p:ph idx="1"/>
          </p:nvPr>
        </p:nvSpPr>
        <p:spPr/>
        <p:txBody>
          <a:bodyPr/>
          <a:lstStyle/>
          <a:p>
            <a:pPr marL="0" indent="0" algn="just">
              <a:buNone/>
            </a:pPr>
            <a:r>
              <a:rPr lang="en-US" dirty="0"/>
              <a:t>The main functions of capital market include the following </a:t>
            </a:r>
          </a:p>
          <a:p>
            <a:pPr marL="0" indent="0" algn="just">
              <a:buNone/>
            </a:pPr>
            <a:r>
              <a:rPr lang="en-US" dirty="0"/>
              <a:t>1. Mobilization of long term funds for the companies for manufacturing and service activities. </a:t>
            </a:r>
          </a:p>
          <a:p>
            <a:pPr marL="0" indent="0" algn="just">
              <a:buNone/>
            </a:pPr>
            <a:r>
              <a:rPr lang="en-US" dirty="0"/>
              <a:t>2. Raising of long term funds for the government for undertaking various development activities. </a:t>
            </a:r>
          </a:p>
        </p:txBody>
      </p:sp>
    </p:spTree>
    <p:extLst>
      <p:ext uri="{BB962C8B-B14F-4D97-AF65-F5344CB8AC3E}">
        <p14:creationId xmlns:p14="http://schemas.microsoft.com/office/powerpoint/2010/main" val="41976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6789A-4666-A136-E0E8-05AD02CA3305}"/>
              </a:ext>
            </a:extLst>
          </p:cNvPr>
          <p:cNvSpPr>
            <a:spLocks noGrp="1"/>
          </p:cNvSpPr>
          <p:nvPr>
            <p:ph type="title"/>
          </p:nvPr>
        </p:nvSpPr>
        <p:spPr/>
        <p:txBody>
          <a:bodyPr>
            <a:normAutofit/>
          </a:bodyPr>
          <a:lstStyle/>
          <a:p>
            <a:pPr algn="just"/>
            <a:r>
              <a:rPr lang="en-US" sz="3600" b="1" dirty="0"/>
              <a:t>Significance / Advantages / Importance of Capital Market</a:t>
            </a:r>
          </a:p>
        </p:txBody>
      </p:sp>
      <p:sp>
        <p:nvSpPr>
          <p:cNvPr id="3" name="Content Placeholder 2">
            <a:extLst>
              <a:ext uri="{FF2B5EF4-FFF2-40B4-BE49-F238E27FC236}">
                <a16:creationId xmlns:a16="http://schemas.microsoft.com/office/drawing/2014/main" id="{D23DD410-8687-7A1B-17E0-AB42A22F9546}"/>
              </a:ext>
            </a:extLst>
          </p:cNvPr>
          <p:cNvSpPr>
            <a:spLocks noGrp="1"/>
          </p:cNvSpPr>
          <p:nvPr>
            <p:ph idx="1"/>
          </p:nvPr>
        </p:nvSpPr>
        <p:spPr/>
        <p:txBody>
          <a:bodyPr>
            <a:normAutofit/>
          </a:bodyPr>
          <a:lstStyle/>
          <a:p>
            <a:pPr marL="0" indent="0">
              <a:buNone/>
            </a:pPr>
            <a:r>
              <a:rPr lang="en-US" dirty="0"/>
              <a:t>1. Very important avenue for investors </a:t>
            </a:r>
          </a:p>
          <a:p>
            <a:pPr marL="0" indent="0">
              <a:buNone/>
            </a:pPr>
            <a:r>
              <a:rPr lang="en-US" dirty="0"/>
              <a:t>2. Productive use of the economy’s savings </a:t>
            </a:r>
          </a:p>
          <a:p>
            <a:pPr marL="0" indent="0">
              <a:buNone/>
            </a:pPr>
            <a:r>
              <a:rPr lang="en-US" dirty="0"/>
              <a:t>3. Facilitate capital formation </a:t>
            </a:r>
          </a:p>
          <a:p>
            <a:pPr marL="0" indent="0">
              <a:buNone/>
            </a:pPr>
            <a:r>
              <a:rPr lang="en-US" dirty="0"/>
              <a:t>4. Offer reasonable rate of return on savings </a:t>
            </a:r>
          </a:p>
          <a:p>
            <a:pPr marL="0" indent="0">
              <a:buNone/>
            </a:pPr>
            <a:r>
              <a:rPr lang="en-US" dirty="0"/>
              <a:t>5. Facilitate production and productivity </a:t>
            </a:r>
          </a:p>
          <a:p>
            <a:pPr marL="0" indent="0">
              <a:buNone/>
            </a:pPr>
            <a:r>
              <a:rPr lang="en-US" dirty="0"/>
              <a:t>6. Induce economic growth </a:t>
            </a:r>
          </a:p>
          <a:p>
            <a:pPr marL="0" indent="0">
              <a:buNone/>
            </a:pPr>
            <a:r>
              <a:rPr lang="en-US" dirty="0"/>
              <a:t>7. Promotion of stability in values of securities </a:t>
            </a:r>
          </a:p>
          <a:p>
            <a:pPr marL="0" indent="0">
              <a:buNone/>
            </a:pPr>
            <a:r>
              <a:rPr lang="en-US" dirty="0"/>
              <a:t>8. Facilitate technological up-gradation </a:t>
            </a:r>
          </a:p>
        </p:txBody>
      </p:sp>
    </p:spTree>
    <p:extLst>
      <p:ext uri="{BB962C8B-B14F-4D97-AF65-F5344CB8AC3E}">
        <p14:creationId xmlns:p14="http://schemas.microsoft.com/office/powerpoint/2010/main" val="780160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5C3F6-8C92-CA86-0802-CF09C5A5EE0F}"/>
              </a:ext>
            </a:extLst>
          </p:cNvPr>
          <p:cNvSpPr>
            <a:spLocks noGrp="1"/>
          </p:cNvSpPr>
          <p:nvPr>
            <p:ph type="title"/>
          </p:nvPr>
        </p:nvSpPr>
        <p:spPr/>
        <p:txBody>
          <a:bodyPr/>
          <a:lstStyle/>
          <a:p>
            <a:r>
              <a:rPr lang="en-US" b="1" dirty="0"/>
              <a:t>Classification of Capital Market </a:t>
            </a:r>
          </a:p>
        </p:txBody>
      </p:sp>
      <p:sp>
        <p:nvSpPr>
          <p:cNvPr id="3" name="Content Placeholder 2">
            <a:extLst>
              <a:ext uri="{FF2B5EF4-FFF2-40B4-BE49-F238E27FC236}">
                <a16:creationId xmlns:a16="http://schemas.microsoft.com/office/drawing/2014/main" id="{CB8BE827-9AC4-63C3-3A0E-DCFFFFD2B193}"/>
              </a:ext>
            </a:extLst>
          </p:cNvPr>
          <p:cNvSpPr>
            <a:spLocks noGrp="1"/>
          </p:cNvSpPr>
          <p:nvPr>
            <p:ph idx="1"/>
          </p:nvPr>
        </p:nvSpPr>
        <p:spPr/>
        <p:txBody>
          <a:bodyPr/>
          <a:lstStyle/>
          <a:p>
            <a:pPr marL="0" indent="0">
              <a:buNone/>
            </a:pPr>
            <a:r>
              <a:rPr lang="en-US" dirty="0"/>
              <a:t>The Capital market is further classified into the following three: </a:t>
            </a:r>
          </a:p>
          <a:p>
            <a:pPr marL="0" indent="0">
              <a:buNone/>
            </a:pPr>
            <a:r>
              <a:rPr lang="en-US" dirty="0"/>
              <a:t>a) Industrial Securities Market </a:t>
            </a:r>
          </a:p>
          <a:p>
            <a:pPr marL="0" indent="0">
              <a:buNone/>
            </a:pPr>
            <a:r>
              <a:rPr lang="en-US" dirty="0"/>
              <a:t>b) Government Securities Market </a:t>
            </a:r>
          </a:p>
          <a:p>
            <a:pPr marL="0" indent="0">
              <a:buNone/>
            </a:pPr>
            <a:r>
              <a:rPr lang="en-US" dirty="0"/>
              <a:t>c) Long-term Loans Market</a:t>
            </a:r>
          </a:p>
        </p:txBody>
      </p:sp>
    </p:spTree>
    <p:extLst>
      <p:ext uri="{BB962C8B-B14F-4D97-AF65-F5344CB8AC3E}">
        <p14:creationId xmlns:p14="http://schemas.microsoft.com/office/powerpoint/2010/main" val="2475176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ABB9E-2FC3-A5D2-C37E-90EA527A8CA3}"/>
              </a:ext>
            </a:extLst>
          </p:cNvPr>
          <p:cNvSpPr>
            <a:spLocks noGrp="1"/>
          </p:cNvSpPr>
          <p:nvPr>
            <p:ph type="title"/>
          </p:nvPr>
        </p:nvSpPr>
        <p:spPr/>
        <p:txBody>
          <a:bodyPr/>
          <a:lstStyle/>
          <a:p>
            <a:r>
              <a:rPr lang="en-US" b="1" dirty="0"/>
              <a:t>Industrial Securities Market </a:t>
            </a:r>
          </a:p>
        </p:txBody>
      </p:sp>
      <p:sp>
        <p:nvSpPr>
          <p:cNvPr id="3" name="Content Placeholder 2">
            <a:extLst>
              <a:ext uri="{FF2B5EF4-FFF2-40B4-BE49-F238E27FC236}">
                <a16:creationId xmlns:a16="http://schemas.microsoft.com/office/drawing/2014/main" id="{04F63F20-EC7A-61B4-C037-F0CE69ABE56B}"/>
              </a:ext>
            </a:extLst>
          </p:cNvPr>
          <p:cNvSpPr>
            <a:spLocks noGrp="1"/>
          </p:cNvSpPr>
          <p:nvPr>
            <p:ph idx="1"/>
          </p:nvPr>
        </p:nvSpPr>
        <p:spPr/>
        <p:txBody>
          <a:bodyPr/>
          <a:lstStyle/>
          <a:p>
            <a:pPr marL="0" indent="0" algn="just">
              <a:buNone/>
            </a:pPr>
            <a:r>
              <a:rPr lang="en-US" dirty="0"/>
              <a:t>The financial market where industrial securities like equity shares, preference shares, debentures, bonds, etc., are dealt with is called as Industrial Securities Market. In this market, the industrial concerns raise their capital and debts by issuing appropriate securities. This market is again classified into two viz., Primary Market and Secondary Market. </a:t>
            </a:r>
          </a:p>
        </p:txBody>
      </p:sp>
    </p:spTree>
    <p:extLst>
      <p:ext uri="{BB962C8B-B14F-4D97-AF65-F5344CB8AC3E}">
        <p14:creationId xmlns:p14="http://schemas.microsoft.com/office/powerpoint/2010/main" val="3339579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73F2D-00F7-9C0B-CE70-C7959D191C96}"/>
              </a:ext>
            </a:extLst>
          </p:cNvPr>
          <p:cNvSpPr>
            <a:spLocks noGrp="1"/>
          </p:cNvSpPr>
          <p:nvPr>
            <p:ph type="title"/>
          </p:nvPr>
        </p:nvSpPr>
        <p:spPr/>
        <p:txBody>
          <a:bodyPr/>
          <a:lstStyle/>
          <a:p>
            <a:r>
              <a:rPr lang="en-US" b="1" dirty="0"/>
              <a:t>Government Securities Market or Gilt-edged Securities Market </a:t>
            </a:r>
          </a:p>
        </p:txBody>
      </p:sp>
      <p:sp>
        <p:nvSpPr>
          <p:cNvPr id="3" name="Content Placeholder 2">
            <a:extLst>
              <a:ext uri="{FF2B5EF4-FFF2-40B4-BE49-F238E27FC236}">
                <a16:creationId xmlns:a16="http://schemas.microsoft.com/office/drawing/2014/main" id="{02932281-90A1-8819-D3D3-BF19ECD392AB}"/>
              </a:ext>
            </a:extLst>
          </p:cNvPr>
          <p:cNvSpPr>
            <a:spLocks noGrp="1"/>
          </p:cNvSpPr>
          <p:nvPr>
            <p:ph idx="1"/>
          </p:nvPr>
        </p:nvSpPr>
        <p:spPr/>
        <p:txBody>
          <a:bodyPr>
            <a:normAutofit/>
          </a:bodyPr>
          <a:lstStyle/>
          <a:p>
            <a:pPr marL="0" indent="0" algn="just">
              <a:buNone/>
            </a:pPr>
            <a:r>
              <a:rPr lang="en-US" dirty="0"/>
              <a:t>The financial market where Government securities like stock certificates, promissory notes, bearer bonds, treasury bills, etc., are dealt with is called as Government Securities Market. The long term securities issued by the Central Government, State Governments, Semi-government authorities like City Corporations, Port Trusts, etc., Improvement Trusts, State Electricity Boards, All India and State level financial institutes and public sector enterprises are bought and sold in this market. </a:t>
            </a:r>
          </a:p>
        </p:txBody>
      </p:sp>
    </p:spTree>
    <p:extLst>
      <p:ext uri="{BB962C8B-B14F-4D97-AF65-F5344CB8AC3E}">
        <p14:creationId xmlns:p14="http://schemas.microsoft.com/office/powerpoint/2010/main" val="2888805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4BDD4-25F0-BF9B-81A7-7373865E2375}"/>
              </a:ext>
            </a:extLst>
          </p:cNvPr>
          <p:cNvSpPr>
            <a:spLocks noGrp="1"/>
          </p:cNvSpPr>
          <p:nvPr>
            <p:ph type="title"/>
          </p:nvPr>
        </p:nvSpPr>
        <p:spPr/>
        <p:txBody>
          <a:bodyPr/>
          <a:lstStyle/>
          <a:p>
            <a:r>
              <a:rPr lang="en-US" b="1" dirty="0"/>
              <a:t>Features of Government Securities </a:t>
            </a:r>
          </a:p>
        </p:txBody>
      </p:sp>
      <p:sp>
        <p:nvSpPr>
          <p:cNvPr id="3" name="Content Placeholder 2">
            <a:extLst>
              <a:ext uri="{FF2B5EF4-FFF2-40B4-BE49-F238E27FC236}">
                <a16:creationId xmlns:a16="http://schemas.microsoft.com/office/drawing/2014/main" id="{4DA3A702-6700-E590-7377-A7CC43A0C3A1}"/>
              </a:ext>
            </a:extLst>
          </p:cNvPr>
          <p:cNvSpPr>
            <a:spLocks noGrp="1"/>
          </p:cNvSpPr>
          <p:nvPr>
            <p:ph idx="1"/>
          </p:nvPr>
        </p:nvSpPr>
        <p:spPr/>
        <p:txBody>
          <a:bodyPr>
            <a:normAutofit lnSpcReduction="10000"/>
          </a:bodyPr>
          <a:lstStyle/>
          <a:p>
            <a:pPr marL="0" indent="0" algn="just">
              <a:buNone/>
            </a:pPr>
            <a:r>
              <a:rPr lang="en-US" dirty="0"/>
              <a:t>1. Government securities are issued in denominations of Rs. 100 </a:t>
            </a:r>
          </a:p>
          <a:p>
            <a:pPr marL="0" indent="0" algn="just">
              <a:buNone/>
            </a:pPr>
            <a:r>
              <a:rPr lang="en-US" dirty="0"/>
              <a:t>2. Interest on these is payable half yearly </a:t>
            </a:r>
          </a:p>
          <a:p>
            <a:pPr marL="0" indent="0" algn="just">
              <a:buNone/>
            </a:pPr>
            <a:r>
              <a:rPr lang="en-US" dirty="0"/>
              <a:t>3. They carry tax exemptions </a:t>
            </a:r>
          </a:p>
          <a:p>
            <a:pPr marL="0" indent="0" algn="just">
              <a:buNone/>
            </a:pPr>
            <a:r>
              <a:rPr lang="en-US" dirty="0"/>
              <a:t>4. Generally the commercial banks buy these securities to comply with SLR requirements </a:t>
            </a:r>
          </a:p>
          <a:p>
            <a:pPr marL="0" indent="0" algn="just">
              <a:buNone/>
            </a:pPr>
            <a:r>
              <a:rPr lang="en-US" dirty="0"/>
              <a:t>5. Long term securities are sold through the Public Debt Office of the RBI and the Treasury bills are sold through auctions </a:t>
            </a:r>
          </a:p>
          <a:p>
            <a:pPr marL="0" indent="0" algn="just">
              <a:buNone/>
            </a:pPr>
            <a:r>
              <a:rPr lang="en-US" dirty="0"/>
              <a:t>6. They offer a good source of less expensive finance for the Government. </a:t>
            </a:r>
          </a:p>
          <a:p>
            <a:pPr marL="0" indent="0" algn="just">
              <a:buNone/>
            </a:pPr>
            <a:r>
              <a:rPr lang="en-US" dirty="0"/>
              <a:t>7. Their value never diminishes and hence they are also called as Gilt-edged Securities.</a:t>
            </a:r>
          </a:p>
          <a:p>
            <a:pPr marL="0" indent="0" algn="just">
              <a:buNone/>
            </a:pPr>
            <a:endParaRPr lang="en-US" dirty="0"/>
          </a:p>
        </p:txBody>
      </p:sp>
    </p:spTree>
    <p:extLst>
      <p:ext uri="{BB962C8B-B14F-4D97-AF65-F5344CB8AC3E}">
        <p14:creationId xmlns:p14="http://schemas.microsoft.com/office/powerpoint/2010/main" val="2783432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A7F5A-0C4B-16B3-4827-84C431236E20}"/>
              </a:ext>
            </a:extLst>
          </p:cNvPr>
          <p:cNvSpPr>
            <a:spLocks noGrp="1"/>
          </p:cNvSpPr>
          <p:nvPr>
            <p:ph type="title"/>
          </p:nvPr>
        </p:nvSpPr>
        <p:spPr/>
        <p:txBody>
          <a:bodyPr/>
          <a:lstStyle/>
          <a:p>
            <a:r>
              <a:rPr lang="en-US" b="1" dirty="0"/>
              <a:t>Long-term Loans Market</a:t>
            </a:r>
          </a:p>
        </p:txBody>
      </p:sp>
      <p:sp>
        <p:nvSpPr>
          <p:cNvPr id="3" name="Content Placeholder 2">
            <a:extLst>
              <a:ext uri="{FF2B5EF4-FFF2-40B4-BE49-F238E27FC236}">
                <a16:creationId xmlns:a16="http://schemas.microsoft.com/office/drawing/2014/main" id="{0FEF1B88-8DAC-A2D4-DD34-B7EAE70C9306}"/>
              </a:ext>
            </a:extLst>
          </p:cNvPr>
          <p:cNvSpPr>
            <a:spLocks noGrp="1"/>
          </p:cNvSpPr>
          <p:nvPr>
            <p:ph idx="1"/>
          </p:nvPr>
        </p:nvSpPr>
        <p:spPr/>
        <p:txBody>
          <a:bodyPr>
            <a:normAutofit lnSpcReduction="10000"/>
          </a:bodyPr>
          <a:lstStyle/>
          <a:p>
            <a:pPr marL="0" indent="0" algn="just">
              <a:buNone/>
            </a:pPr>
            <a:r>
              <a:rPr lang="en-US" dirty="0"/>
              <a:t>The financial market where long-term loans are provided to the corporate customers is called as Long-term Loans Market. Development Banks and Commercial Banks play a major role in this market. This market is classified into three viz., Term loans market, Mortgages market and Financial guarantees market. </a:t>
            </a:r>
          </a:p>
          <a:p>
            <a:pPr algn="just"/>
            <a:r>
              <a:rPr lang="en-US" b="1" dirty="0"/>
              <a:t>Term loans market - </a:t>
            </a:r>
            <a:r>
              <a:rPr lang="en-US" dirty="0"/>
              <a:t>This market consists of the industrial financing institutions which supply long term loan to corporate customers. They are created by the Government both at the national level and regional level. They provide term loans to corporate customers and also help them in identifying investment opportunities. They also encourage new entrepreneurs and support modernization efforts. IDBI, IFCI, ICICI, SFCs, etc., come under this market. </a:t>
            </a:r>
          </a:p>
          <a:p>
            <a:pPr algn="just"/>
            <a:r>
              <a:rPr lang="en-US" b="1" dirty="0"/>
              <a:t>Mortgages market - </a:t>
            </a:r>
            <a:r>
              <a:rPr lang="en-US" dirty="0"/>
              <a:t>This market consists of the institutions which supply mortgage loan mainly to individuals. The term ‘mortgage’ refers to the transfer of interest in a specific immovable property to secure a loan.</a:t>
            </a:r>
          </a:p>
        </p:txBody>
      </p:sp>
    </p:spTree>
    <p:extLst>
      <p:ext uri="{BB962C8B-B14F-4D97-AF65-F5344CB8AC3E}">
        <p14:creationId xmlns:p14="http://schemas.microsoft.com/office/powerpoint/2010/main" val="15469711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2</TotalTime>
  <Words>835</Words>
  <Application>Microsoft Office PowerPoint</Application>
  <PresentationFormat>Widescreen</PresentationFormat>
  <Paragraphs>45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Tw Cen MT</vt:lpstr>
      <vt:lpstr>Tw Cen MT Condensed</vt:lpstr>
      <vt:lpstr>Wingdings 3</vt:lpstr>
      <vt:lpstr>Integral</vt:lpstr>
      <vt:lpstr>Capital Market </vt:lpstr>
      <vt:lpstr>Capital Market </vt:lpstr>
      <vt:lpstr>Functions of Capital Market </vt:lpstr>
      <vt:lpstr>Significance / Advantages / Importance of Capital Market</vt:lpstr>
      <vt:lpstr>Classification of Capital Market </vt:lpstr>
      <vt:lpstr>Industrial Securities Market </vt:lpstr>
      <vt:lpstr>Government Securities Market or Gilt-edged Securities Market </vt:lpstr>
      <vt:lpstr>Features of Government Securities </vt:lpstr>
      <vt:lpstr>Long-term Loans Market</vt:lpstr>
      <vt:lpstr>PowerPoint Presentation</vt:lpstr>
      <vt:lpstr>Major Participants of Capital Market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Capital Market </dc:title>
  <dc:creator>Ananya Priya</dc:creator>
  <cp:lastModifiedBy>Ananya Priya</cp:lastModifiedBy>
  <cp:revision>2</cp:revision>
  <dcterms:created xsi:type="dcterms:W3CDTF">2023-01-27T09:24:26Z</dcterms:created>
  <dcterms:modified xsi:type="dcterms:W3CDTF">2023-01-27T09:44:40Z</dcterms:modified>
</cp:coreProperties>
</file>